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57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414141"/>
    <a:srgbClr val="2A2A29"/>
    <a:srgbClr val="141414"/>
    <a:srgbClr val="000000"/>
    <a:srgbClr val="4472C4"/>
    <a:srgbClr val="765083"/>
    <a:srgbClr val="9BAEB5"/>
    <a:srgbClr val="F76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400" autoAdjust="0"/>
  </p:normalViewPr>
  <p:slideViewPr>
    <p:cSldViewPr snapToGrid="0" showGuides="1">
      <p:cViewPr varScale="1">
        <p:scale>
          <a:sx n="101" d="100"/>
          <a:sy n="101" d="100"/>
        </p:scale>
        <p:origin x="114" y="3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4B66-B7A0-4064-AF35-2431233741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61" y="2869552"/>
            <a:ext cx="3990960" cy="722538"/>
          </a:xfr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LINE DESIGN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3461" y="3593590"/>
            <a:ext cx="3063417" cy="394229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FREE PPT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3691" y="118257"/>
            <a:ext cx="3063418" cy="301756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9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9E1097-9254-4F77-A7E2-598E8C2AD5D4}"/>
              </a:ext>
            </a:extLst>
          </p:cNvPr>
          <p:cNvSpPr/>
          <p:nvPr userDrawn="1"/>
        </p:nvSpPr>
        <p:spPr>
          <a:xfrm>
            <a:off x="329026" y="368300"/>
            <a:ext cx="11583574" cy="612840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89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15474" y="1853793"/>
            <a:ext cx="2472266" cy="3150414"/>
          </a:xfrm>
        </p:spPr>
        <p:txBody>
          <a:bodyPr anchor="ctr">
            <a:no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Design</a:t>
            </a:r>
          </a:p>
          <a:p>
            <a:r>
              <a:rPr lang="en-US" altLang="ko-KR" dirty="0"/>
              <a:t>Concept</a:t>
            </a:r>
          </a:p>
          <a:p>
            <a:r>
              <a:rPr lang="en-US" altLang="ko-KR" dirty="0"/>
              <a:t>Art</a:t>
            </a:r>
          </a:p>
          <a:p>
            <a:r>
              <a:rPr lang="en-US" altLang="ko-KR" dirty="0"/>
              <a:t>Style</a:t>
            </a:r>
          </a:p>
          <a:p>
            <a:r>
              <a:rPr lang="en-US" altLang="ko-KR" dirty="0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89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L@rgo . ADStore</a:t>
            </a:r>
            <a:endParaRPr 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5790613" y="1860083"/>
            <a:ext cx="0" cy="3144842"/>
          </a:xfrm>
          <a:prstGeom prst="line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246" y="737815"/>
            <a:ext cx="5459134" cy="511062"/>
          </a:xfrm>
        </p:spPr>
        <p:txBody>
          <a:bodyPr lIns="0" tIns="0" rIns="0" bIns="0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6246" y="1664254"/>
            <a:ext cx="10910108" cy="4788850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 To get away from your parents</a:t>
            </a:r>
          </a:p>
          <a:p>
            <a:pPr lvl="0"/>
            <a:r>
              <a:rPr lang="en-US" altLang="ko-KR" dirty="0"/>
              <a:t>You look so proud 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6247" y="1315217"/>
            <a:ext cx="5459134" cy="323982"/>
          </a:xfrm>
          <a:noFill/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358" y="6535564"/>
            <a:ext cx="406242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6F1908D-A779-41F9-87E1-563035CB1A5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2CB499-9624-4516-B24B-19F4AA2FD221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8F0BC02-321F-45CB-8B0C-B5EB0CEE2D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2528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4455AF-73CB-444D-98A3-072F227A02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2596064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E1AECE1-3504-4E10-B505-16B49106D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30908" y="6748734"/>
              <a:ext cx="956308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DAFE745-91C8-4068-9609-5D8917A187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C0980B5-160E-4715-BAED-187B8500B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75BACF-C566-4277-803F-C3841AC1153F}"/>
                </a:ext>
              </a:extLst>
            </p:cNvPr>
            <p:cNvCxnSpPr>
              <a:cxnSpLocks/>
            </p:cNvCxnSpPr>
            <p:nvPr/>
          </p:nvCxnSpPr>
          <p:spPr>
            <a:xfrm>
              <a:off x="12113843" y="4167097"/>
              <a:ext cx="0" cy="2582625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0DEC780-904F-45B7-ABCC-53EDA5193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062" y="217525"/>
            <a:ext cx="941524" cy="334963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>
              <a:defRPr lang="ko-KR" altLang="en-US" sz="2000" b="1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altLang="ko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665777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5" pos="75" userDrawn="1">
          <p15:clr>
            <a:srgbClr val="FBAE40"/>
          </p15:clr>
        </p15:guide>
        <p15:guide id="6" pos="7605" userDrawn="1">
          <p15:clr>
            <a:srgbClr val="FBAE40"/>
          </p15:clr>
        </p15:guide>
        <p15:guide id="7" orient="horz" pos="73" userDrawn="1">
          <p15:clr>
            <a:srgbClr val="FBAE40"/>
          </p15:clr>
        </p15:guide>
        <p15:guide id="8" orient="horz" pos="42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8740EA2-8E10-483A-9DC1-CA9CE5D3954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14098AB-66E7-496B-9ADE-B94FCC1B9072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5A9F12-7988-43E8-AC6C-45F9201CA6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74275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91A385-3FBB-424D-B817-605E0E9CFE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05331" y="6748734"/>
              <a:ext cx="528866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E4B2960-B894-4DED-8FF4-0E7585AF8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645272-C3F7-4B62-8C99-AB78956852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5214091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2D1E229-0A85-461D-9E35-6244B7E46B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13843" y="108925"/>
              <a:ext cx="0" cy="6640798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D6D29F-9EDA-42A0-9F67-AF688776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28171" y="108066"/>
              <a:ext cx="277817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1931" y="1975349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173701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1845" y="6557722"/>
            <a:ext cx="428307" cy="223838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45121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75"/>
            <a:ext cx="10515600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32"/>
            <a:ext cx="2983029" cy="359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295" y="6388034"/>
            <a:ext cx="11811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533" y="6388034"/>
            <a:ext cx="3063418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174"/>
            <a:ext cx="27432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6" r:id="rId4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7CD1AE-F5A7-4C35-910B-09DEAB623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CA3052-23E1-4CFB-AA3E-E5CA4BFF28C4}"/>
              </a:ext>
            </a:extLst>
          </p:cNvPr>
          <p:cNvGrpSpPr/>
          <p:nvPr/>
        </p:nvGrpSpPr>
        <p:grpSpPr>
          <a:xfrm>
            <a:off x="104775" y="114299"/>
            <a:ext cx="11989566" cy="6634164"/>
            <a:chOff x="88668" y="108064"/>
            <a:chExt cx="12021799" cy="664682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0E3F2FE-219A-45CD-AC2C-1C856182BACE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noFill/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CEF405-54ED-4247-9D55-0B4AE0BC74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7436" y="108065"/>
              <a:ext cx="334589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5782DB8-414B-42D5-9920-0F716260B7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4364628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BB40EF-5987-4C3B-BDC4-E4EBB8332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3023279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FE66D9-8AD7-4F38-BD4E-FCA3CA2AB7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40947" y="6753899"/>
              <a:ext cx="525283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D75C81-E00C-44D7-9607-6395D4EB6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C62603F-0E34-4DA6-8F75-86F49CEF3A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1C11D1D-7115-45EC-AC35-F0DDBBAC8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583" y="108065"/>
              <a:ext cx="193453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B0025F-B564-4012-96C3-12E0E83539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63039" y="6749659"/>
              <a:ext cx="1381655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0A0C80F-0534-431B-A6B5-6AD401DCDF5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368" y="4167097"/>
              <a:ext cx="0" cy="2587793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420EDD-EB29-49F5-8844-C9114C396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61" y="2844152"/>
            <a:ext cx="7238990" cy="722538"/>
          </a:xfrm>
        </p:spPr>
        <p:txBody>
          <a:bodyPr lIns="0" tIns="0" rIns="0" bIns="0"/>
          <a:lstStyle/>
          <a:p>
            <a:r>
              <a:rPr lang="en-US" altLang="ko-KR" sz="6600" dirty="0" smtClean="0"/>
              <a:t>LCK </a:t>
            </a:r>
            <a:r>
              <a:rPr lang="en-US" altLang="ko-KR" sz="4000" dirty="0" smtClean="0"/>
              <a:t>LOL Champions Korea</a:t>
            </a:r>
            <a:endParaRPr lang="ko-KR" altLang="en-US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61" y="3808318"/>
            <a:ext cx="3063417" cy="422042"/>
          </a:xfrm>
        </p:spPr>
        <p:txBody>
          <a:bodyPr lIns="0" tIns="0" rIns="0" bIns="0"/>
          <a:lstStyle/>
          <a:p>
            <a:r>
              <a:rPr lang="en-US" altLang="ko-KR" dirty="0" smtClean="0"/>
              <a:t> FRONTEND 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PROJECT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6057" y="3848812"/>
            <a:ext cx="1895018" cy="347933"/>
          </a:xfrm>
        </p:spPr>
        <p:txBody>
          <a:bodyPr/>
          <a:lstStyle/>
          <a:p>
            <a:r>
              <a:rPr lang="en-US" altLang="ko-KR" sz="1050" b="0" dirty="0" smtClean="0"/>
              <a:t>                     </a:t>
            </a:r>
            <a:r>
              <a:rPr lang="ko-KR" altLang="en-US" sz="1050" dirty="0" err="1" smtClean="0"/>
              <a:t>김범서</a:t>
            </a:r>
            <a:r>
              <a:rPr lang="ko-KR" altLang="en-US" sz="1050" b="0" dirty="0" smtClean="0"/>
              <a:t> </a:t>
            </a:r>
            <a:endParaRPr lang="ko-KR" altLang="en-US" sz="1050" b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424ED7-C9CF-4127-8DE9-CE3A2F4232F4}"/>
              </a:ext>
            </a:extLst>
          </p:cNvPr>
          <p:cNvSpPr/>
          <p:nvPr/>
        </p:nvSpPr>
        <p:spPr>
          <a:xfrm>
            <a:off x="996948" y="2494915"/>
            <a:ext cx="105307" cy="1053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36F95A-C5D8-401F-9E56-844B58DFD6AA}"/>
              </a:ext>
            </a:extLst>
          </p:cNvPr>
          <p:cNvGrpSpPr/>
          <p:nvPr/>
        </p:nvGrpSpPr>
        <p:grpSpPr>
          <a:xfrm>
            <a:off x="971560" y="3815197"/>
            <a:ext cx="7179515" cy="419100"/>
            <a:chOff x="984261" y="3821547"/>
            <a:chExt cx="5060939" cy="41910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69CCE3-A289-41CF-93A4-3356D2C71A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42406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2F0167C-6A03-4BDC-BACD-1A5A9EA5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38215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10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2967323" y="4922563"/>
            <a:ext cx="1986766" cy="708885"/>
            <a:chOff x="1481053" y="4941505"/>
            <a:chExt cx="1986766" cy="70888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7047" y="4941505"/>
              <a:ext cx="800212" cy="26673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81053" y="5208242"/>
              <a:ext cx="1986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PAGE Category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1481053" y="5646076"/>
              <a:ext cx="1986766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5136042" y="4991216"/>
            <a:ext cx="1867711" cy="648729"/>
            <a:chOff x="5458887" y="4922452"/>
            <a:chExt cx="1867711" cy="64872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1432" y="4922452"/>
              <a:ext cx="1047896" cy="28579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458887" y="5201849"/>
              <a:ext cx="1867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PAGE Number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5458887" y="5566867"/>
              <a:ext cx="1867711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/>
          <p:cNvGrpSpPr/>
          <p:nvPr/>
        </p:nvGrpSpPr>
        <p:grpSpPr>
          <a:xfrm>
            <a:off x="8491338" y="1330191"/>
            <a:ext cx="3591393" cy="2627825"/>
            <a:chOff x="6863247" y="1420740"/>
            <a:chExt cx="3591393" cy="2627825"/>
          </a:xfrm>
        </p:grpSpPr>
        <p:grpSp>
          <p:nvGrpSpPr>
            <p:cNvPr id="25" name="그룹 24"/>
            <p:cNvGrpSpPr/>
            <p:nvPr/>
          </p:nvGrpSpPr>
          <p:grpSpPr>
            <a:xfrm>
              <a:off x="6863247" y="1420740"/>
              <a:ext cx="3591393" cy="2615342"/>
              <a:chOff x="6863247" y="1420740"/>
              <a:chExt cx="3591393" cy="261534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4207" y="1792789"/>
                <a:ext cx="531912" cy="1803222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863247" y="1420740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Header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821879" y="2292456"/>
                <a:ext cx="2354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Main Logo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4" name="직선 화살표 연결선 13"/>
              <p:cNvCxnSpPr/>
              <p:nvPr/>
            </p:nvCxnSpPr>
            <p:spPr>
              <a:xfrm>
                <a:off x="7335536" y="1964439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/>
              <p:cNvCxnSpPr/>
              <p:nvPr/>
            </p:nvCxnSpPr>
            <p:spPr>
              <a:xfrm>
                <a:off x="7190163" y="3437778"/>
                <a:ext cx="48634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676506" y="3666750"/>
                <a:ext cx="27781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Hamberger</a:t>
                </a:r>
                <a:r>
                  <a:rPr lang="en-US" altLang="ko-KR" b="1" dirty="0" smtClean="0">
                    <a:solidFill>
                      <a:schemeClr val="bg1"/>
                    </a:solidFill>
                  </a:rPr>
                  <a:t> menu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1194" y="3213909"/>
                <a:ext cx="504895" cy="447737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35927" y="1569747"/>
                <a:ext cx="802092" cy="697820"/>
              </a:xfrm>
              <a:prstGeom prst="rect">
                <a:avLst/>
              </a:prstGeom>
            </p:spPr>
          </p:pic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676506" y="4046408"/>
              <a:ext cx="2278339" cy="2157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838584" y="2667800"/>
              <a:ext cx="1477944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6730741" y="1528634"/>
            <a:ext cx="1761102" cy="1363225"/>
            <a:chOff x="9604175" y="1510953"/>
            <a:chExt cx="1761102" cy="13632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97635" y="1510953"/>
              <a:ext cx="257210" cy="99073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604175" y="2497106"/>
              <a:ext cx="1761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Breadcrumbs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9659717" y="2869864"/>
              <a:ext cx="1649513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7564932" y="3296080"/>
            <a:ext cx="4039919" cy="2233568"/>
            <a:chOff x="7821879" y="4113880"/>
            <a:chExt cx="4039919" cy="2233568"/>
          </a:xfrm>
        </p:grpSpPr>
        <p:grpSp>
          <p:nvGrpSpPr>
            <p:cNvPr id="26" name="그룹 25"/>
            <p:cNvGrpSpPr/>
            <p:nvPr/>
          </p:nvGrpSpPr>
          <p:grpSpPr>
            <a:xfrm>
              <a:off x="7821879" y="4113880"/>
              <a:ext cx="669964" cy="2172620"/>
              <a:chOff x="6892678" y="3851416"/>
              <a:chExt cx="669964" cy="217262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4207" y="4193737"/>
                <a:ext cx="532800" cy="1830299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6892678" y="3851416"/>
                <a:ext cx="6699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Nav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8913017" y="5978028"/>
              <a:ext cx="2948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solidFill>
                    <a:schemeClr val="bg1"/>
                  </a:solidFill>
                </a:rPr>
                <a:t>Hamberger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 menu </a:t>
              </a:r>
              <a:r>
                <a:rPr lang="en-US" altLang="ko-KR" b="1" dirty="0">
                  <a:solidFill>
                    <a:schemeClr val="bg1"/>
                  </a:solidFill>
                </a:rPr>
                <a:t>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.on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꺾인 연결선 28"/>
            <p:cNvCxnSpPr/>
            <p:nvPr/>
          </p:nvCxnSpPr>
          <p:spPr>
            <a:xfrm flipV="1">
              <a:off x="8119808" y="5745192"/>
              <a:ext cx="696388" cy="38818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13018" y="5539817"/>
              <a:ext cx="476316" cy="438211"/>
            </a:xfrm>
            <a:prstGeom prst="rect">
              <a:avLst/>
            </a:prstGeom>
          </p:spPr>
        </p:pic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8928924" y="6343134"/>
              <a:ext cx="2932874" cy="4314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755968" y="5489927"/>
            <a:ext cx="198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Headline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755968" y="4841169"/>
            <a:ext cx="1702560" cy="1182867"/>
            <a:chOff x="755968" y="4841169"/>
            <a:chExt cx="1702560" cy="1182867"/>
          </a:xfrm>
        </p:grpSpPr>
        <p:sp>
          <p:nvSpPr>
            <p:cNvPr id="5" name="TextBox 4"/>
            <p:cNvSpPr txBox="1"/>
            <p:nvPr/>
          </p:nvSpPr>
          <p:spPr>
            <a:xfrm>
              <a:off x="755968" y="5654704"/>
              <a:ext cx="693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5593" y="4841169"/>
              <a:ext cx="1514026" cy="684604"/>
            </a:xfrm>
            <a:prstGeom prst="rect">
              <a:avLst/>
            </a:prstGeom>
          </p:spPr>
        </p:pic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755968" y="5893254"/>
              <a:ext cx="1702560" cy="1078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en-US" altLang="ko-KR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Scroll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7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FullPage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Scroll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11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416332"/>
            <a:ext cx="6087881" cy="3345449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3" y="1511497"/>
            <a:ext cx="5991984" cy="301341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71018" y="4371032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BASE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859960" y="1454533"/>
            <a:ext cx="3099589" cy="1466535"/>
            <a:chOff x="6859960" y="1454533"/>
            <a:chExt cx="3099589" cy="146653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0345" y="1968435"/>
              <a:ext cx="2819794" cy="952633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6859960" y="1869628"/>
              <a:ext cx="3099589" cy="0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920345" y="1454533"/>
              <a:ext cx="21685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휠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입력속도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 제어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59960" y="3332105"/>
            <a:ext cx="3099589" cy="1111759"/>
            <a:chOff x="6859960" y="3332105"/>
            <a:chExt cx="3099589" cy="11117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0345" y="3872284"/>
              <a:ext cx="1781424" cy="571580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88BF5F-F8C9-4AD5-8F0A-BFC9B411F828}"/>
                </a:ext>
              </a:extLst>
            </p:cNvPr>
            <p:cNvCxnSpPr/>
            <p:nvPr/>
          </p:nvCxnSpPr>
          <p:spPr>
            <a:xfrm>
              <a:off x="6859960" y="3777632"/>
              <a:ext cx="3099589" cy="0"/>
            </a:xfrm>
            <a:prstGeom prst="line">
              <a:avLst/>
            </a:prstGeom>
            <a:ln w="1905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884311" y="3332105"/>
              <a:ext cx="2732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스크롤이 제어하는 함수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9222" y="4883607"/>
            <a:ext cx="60549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스크롤 이벤트 발생시 페이지 변수 증감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페이지 변수 증감에 따른 제어 함수 실행 후 조건 검사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 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MASK TEXT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12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193" y="1511497"/>
              <a:ext cx="5991984" cy="301341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1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6" name="그룹 5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920345" y="1454533"/>
                <a:ext cx="2168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chemeClr val="bg1"/>
                    </a:solidFill>
                  </a:rPr>
                  <a:t>Click Event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MASK TEXT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가 커지며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r>
                <a:rPr lang="ko-KR" altLang="en-US" b="1" dirty="0" smtClean="0">
                  <a:solidFill>
                    <a:schemeClr val="bg1"/>
                  </a:solidFill>
                </a:rPr>
                <a:t>동영상 노출 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59960" y="3332105"/>
            <a:ext cx="3123940" cy="1168054"/>
            <a:chOff x="6859960" y="3332105"/>
            <a:chExt cx="3123940" cy="1168054"/>
          </a:xfrm>
        </p:grpSpPr>
        <p:grpSp>
          <p:nvGrpSpPr>
            <p:cNvPr id="2" name="그룹 1"/>
            <p:cNvGrpSpPr/>
            <p:nvPr/>
          </p:nvGrpSpPr>
          <p:grpSpPr>
            <a:xfrm>
              <a:off x="6859960" y="3332105"/>
              <a:ext cx="3099589" cy="445527"/>
              <a:chOff x="6859960" y="3332105"/>
              <a:chExt cx="3099589" cy="445527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3777632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84311" y="3332105"/>
                <a:ext cx="2732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smtClean="0">
                    <a:solidFill>
                      <a:schemeClr val="bg1"/>
                    </a:solidFill>
                  </a:rPr>
                  <a:t>Scroll Event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884311" y="3853828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!(PAGE == 1) </a:t>
              </a:r>
            </a:p>
            <a:p>
              <a:r>
                <a:rPr lang="en-US" altLang="ko-KR" b="1" dirty="0" smtClean="0">
                  <a:solidFill>
                    <a:schemeClr val="bg1"/>
                  </a:solidFill>
                </a:rPr>
                <a:t>MASK TEXT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원상복구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29222" y="4883607"/>
            <a:ext cx="60549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배경 동영상 재생 </a:t>
            </a:r>
            <a:r>
              <a:rPr lang="en-US" altLang="ko-KR" sz="1400" dirty="0" smtClean="0">
                <a:solidFill>
                  <a:schemeClr val="bg1"/>
                </a:solidFill>
              </a:rPr>
              <a:t>/ TEXT </a:t>
            </a:r>
            <a:r>
              <a:rPr lang="ko-KR" altLang="en-US" sz="1400" dirty="0" smtClean="0">
                <a:solidFill>
                  <a:schemeClr val="bg1"/>
                </a:solidFill>
              </a:rPr>
              <a:t>뒤로만 동영상 노출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CSS : </a:t>
            </a:r>
            <a:r>
              <a:rPr lang="en-US" altLang="ko-KR" dirty="0" smtClean="0">
                <a:solidFill>
                  <a:schemeClr val="bg1"/>
                </a:solidFill>
              </a:rPr>
              <a:t>mix-blend-mode </a:t>
            </a:r>
            <a:r>
              <a:rPr lang="ko-KR" altLang="en-US" dirty="0" smtClean="0">
                <a:solidFill>
                  <a:schemeClr val="bg1"/>
                </a:solidFill>
              </a:rPr>
              <a:t>사용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3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      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13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985" y="1526587"/>
              <a:ext cx="5990400" cy="299832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2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29222" y="4883607"/>
            <a:ext cx="6054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일정 시간마다 배경 이미지 변경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CSS : opacity </a:t>
            </a:r>
            <a:r>
              <a:rPr lang="ko-KR" altLang="en-US" sz="1400" dirty="0" smtClean="0">
                <a:solidFill>
                  <a:schemeClr val="bg1"/>
                </a:solidFill>
              </a:rPr>
              <a:t>사용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</a:rPr>
              <a:t>JS :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setInterval</a:t>
            </a:r>
            <a:r>
              <a:rPr lang="en-US" altLang="ko-KR" sz="1600" dirty="0" smtClean="0">
                <a:solidFill>
                  <a:schemeClr val="bg1"/>
                </a:solidFill>
              </a:rPr>
              <a:t>( ) </a:t>
            </a:r>
            <a:r>
              <a:rPr lang="ko-KR" altLang="en-US" sz="1600" dirty="0" smtClean="0">
                <a:solidFill>
                  <a:schemeClr val="bg1"/>
                </a:solidFill>
              </a:rPr>
              <a:t>사용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22" y="2637770"/>
            <a:ext cx="2705102" cy="1014414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38" name="그룹 37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920345" y="1454533"/>
                <a:ext cx="245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forEach</a:t>
                </a:r>
                <a:r>
                  <a:rPr lang="en-US" altLang="ko-KR" b="1" dirty="0" smtClean="0">
                    <a:solidFill>
                      <a:schemeClr val="bg1"/>
                    </a:solidFill>
                  </a:rPr>
                  <a:t>, </a:t>
                </a:r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innerHTML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배열에 저장된 파일 경로를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en-US" altLang="ko-KR" b="1" dirty="0" smtClean="0">
                  <a:solidFill>
                    <a:schemeClr val="bg1"/>
                  </a:solidFill>
                </a:rPr>
                <a:t>Html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에 전달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  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flex, Object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14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985" y="1518215"/>
              <a:ext cx="5990400" cy="2992080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596245" y="1416332"/>
              <a:ext cx="6087881" cy="3345449"/>
              <a:chOff x="596245" y="1416332"/>
              <a:chExt cx="6087881" cy="3345449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22D5687F-74BF-4ADD-A8B7-0D4E7109BEF1}"/>
                  </a:ext>
                </a:extLst>
              </p:cNvPr>
              <p:cNvSpPr/>
              <p:nvPr/>
            </p:nvSpPr>
            <p:spPr>
              <a:xfrm>
                <a:off x="596245" y="1416332"/>
                <a:ext cx="6087881" cy="334544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10000"/>
                </a:schemeClr>
              </a:solidFill>
              <a:ln>
                <a:solidFill>
                  <a:schemeClr val="bg1">
                    <a:alpha val="1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9813C309-9102-4037-931E-6B976E68913A}"/>
                  </a:ext>
                </a:extLst>
              </p:cNvPr>
              <p:cNvSpPr/>
              <p:nvPr/>
            </p:nvSpPr>
            <p:spPr>
              <a:xfrm>
                <a:off x="971018" y="4371032"/>
                <a:ext cx="1687325" cy="3077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vert="horz" lIns="0" tIns="0" rIns="0" bIns="0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000"/>
                  </a:spcBef>
                </a:pPr>
                <a:r>
                  <a:rPr lang="en-US" altLang="ko-KR" sz="1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PAGE 3</a:t>
                </a:r>
                <a:endPara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629222" y="4883607"/>
            <a:ext cx="6054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마우스 오버 </a:t>
            </a:r>
            <a:r>
              <a:rPr lang="en-US" altLang="ko-KR" sz="1400" dirty="0" smtClean="0">
                <a:solidFill>
                  <a:schemeClr val="bg1"/>
                </a:solidFill>
              </a:rPr>
              <a:t>/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flex </a:t>
            </a:r>
            <a:r>
              <a:rPr lang="ko-KR" altLang="en-US" sz="1400" dirty="0" smtClean="0">
                <a:solidFill>
                  <a:schemeClr val="bg1"/>
                </a:solidFill>
              </a:rPr>
              <a:t>조절로 콘텐츠 확장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CSS : flex </a:t>
            </a:r>
            <a:r>
              <a:rPr lang="ko-KR" altLang="en-US" sz="1400" dirty="0" smtClean="0">
                <a:solidFill>
                  <a:schemeClr val="bg1"/>
                </a:solidFill>
              </a:rPr>
              <a:t>사용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495" y="2846387"/>
            <a:ext cx="1876358" cy="20934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890" y="5061631"/>
            <a:ext cx="6373114" cy="11431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362" y="2634184"/>
            <a:ext cx="2162477" cy="297680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859960" y="1454533"/>
            <a:ext cx="4935772" cy="1972071"/>
            <a:chOff x="6859960" y="1454533"/>
            <a:chExt cx="4935772" cy="1972071"/>
          </a:xfrm>
        </p:grpSpPr>
        <p:grpSp>
          <p:nvGrpSpPr>
            <p:cNvPr id="37" name="그룹 36"/>
            <p:cNvGrpSpPr/>
            <p:nvPr/>
          </p:nvGrpSpPr>
          <p:grpSpPr>
            <a:xfrm>
              <a:off x="6859960" y="1454533"/>
              <a:ext cx="4770065" cy="1972071"/>
              <a:chOff x="6859960" y="1454533"/>
              <a:chExt cx="2865065" cy="1972071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6859960" y="1454533"/>
                <a:ext cx="2865065" cy="415095"/>
                <a:chOff x="6859960" y="1454533"/>
                <a:chExt cx="2865065" cy="415095"/>
              </a:xfrm>
            </p:grpSpPr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4488BF5F-F8C9-4AD5-8F0A-BFC9B411F828}"/>
                    </a:ext>
                  </a:extLst>
                </p:cNvPr>
                <p:cNvCxnSpPr/>
                <p:nvPr/>
              </p:nvCxnSpPr>
              <p:spPr>
                <a:xfrm>
                  <a:off x="6859960" y="1869628"/>
                  <a:ext cx="2865065" cy="0"/>
                </a:xfrm>
                <a:prstGeom prst="line">
                  <a:avLst/>
                </a:prstGeom>
                <a:ln w="19050">
                  <a:solidFill>
                    <a:schemeClr val="bg1">
                      <a:alpha val="22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/>
                <p:cNvSpPr txBox="1"/>
                <p:nvPr/>
              </p:nvSpPr>
              <p:spPr>
                <a:xfrm>
                  <a:off x="6920345" y="1454533"/>
                  <a:ext cx="24522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 err="1" smtClean="0">
                      <a:solidFill>
                        <a:schemeClr val="bg1"/>
                      </a:solidFill>
                    </a:rPr>
                    <a:t>getAttribute</a:t>
                  </a:r>
                  <a:r>
                    <a:rPr lang="en-US" altLang="ko-KR" b="1" dirty="0" smtClean="0">
                      <a:solidFill>
                        <a:schemeClr val="bg1"/>
                      </a:solidFill>
                    </a:rPr>
                    <a:t>, for in </a:t>
                  </a:r>
                  <a:endParaRPr lang="ko-KR" alt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6859961" y="1949276"/>
                <a:ext cx="136858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Div</a:t>
                </a:r>
                <a:r>
                  <a:rPr lang="ko-KR" altLang="en-US" b="1" dirty="0" smtClean="0">
                    <a:solidFill>
                      <a:schemeClr val="bg1"/>
                    </a:solidFill>
                  </a:rPr>
                  <a:t>의 </a:t>
                </a:r>
                <a:r>
                  <a:rPr lang="en-US" altLang="ko-KR" b="1" dirty="0" smtClean="0">
                    <a:solidFill>
                      <a:schemeClr val="bg1"/>
                    </a:solidFill>
                  </a:rPr>
                  <a:t>Name</a:t>
                </a:r>
              </a:p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값으로 </a:t>
                </a:r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playerList</a:t>
                </a:r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r>
                  <a:rPr lang="ko-KR" altLang="en-US" b="1" dirty="0" smtClean="0">
                    <a:solidFill>
                      <a:schemeClr val="bg1"/>
                    </a:solidFill>
                  </a:rPr>
                  <a:t>객체에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b="1" dirty="0" smtClean="0">
                    <a:solidFill>
                      <a:schemeClr val="bg1"/>
                    </a:solidFill>
                  </a:rPr>
                  <a:t>접근</a:t>
                </a:r>
                <a:endParaRPr lang="en-US" altLang="ko-KR" b="1" dirty="0" smtClean="0">
                  <a:solidFill>
                    <a:schemeClr val="bg1"/>
                  </a:solidFill>
                </a:endParaRPr>
              </a:p>
              <a:p>
                <a:endParaRPr lang="en-US" altLang="ko-KR" b="1" dirty="0">
                  <a:solidFill>
                    <a:schemeClr val="bg1"/>
                  </a:solidFill>
                </a:endParaRPr>
              </a:p>
              <a:p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244992" y="1949276"/>
              <a:ext cx="25507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객체의 </a:t>
              </a:r>
              <a:r>
                <a:rPr lang="en-US" altLang="ko-KR" b="1" dirty="0">
                  <a:solidFill>
                    <a:schemeClr val="bg1"/>
                  </a:solidFill>
                </a:rPr>
                <a:t>Key,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Value</a:t>
              </a:r>
            </a:p>
            <a:p>
              <a:r>
                <a:rPr lang="ko-KR" altLang="en-US" b="1" dirty="0" smtClean="0">
                  <a:solidFill>
                    <a:schemeClr val="bg1"/>
                  </a:solidFill>
                </a:rPr>
                <a:t>값으로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</a:rPr>
                <a:t>Img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경로 </a:t>
              </a:r>
              <a:r>
                <a:rPr lang="ko-KR" altLang="en-US" b="1" dirty="0">
                  <a:solidFill>
                    <a:schemeClr val="bg1"/>
                  </a:solidFill>
                </a:rPr>
                <a:t>접근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en-US" altLang="ko-KR" b="1" dirty="0">
                <a:solidFill>
                  <a:schemeClr val="bg1"/>
                </a:solidFill>
              </a:endParaRPr>
            </a:p>
            <a:p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7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   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  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flex, Object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15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9222" y="4883607"/>
            <a:ext cx="6054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마우스 오버 </a:t>
            </a:r>
            <a:r>
              <a:rPr lang="en-US" altLang="ko-KR" sz="1400" dirty="0" smtClean="0">
                <a:solidFill>
                  <a:schemeClr val="bg1"/>
                </a:solidFill>
              </a:rPr>
              <a:t>/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flex </a:t>
            </a:r>
            <a:r>
              <a:rPr lang="ko-KR" altLang="en-US" sz="1400" dirty="0" smtClean="0">
                <a:solidFill>
                  <a:schemeClr val="bg1"/>
                </a:solidFill>
              </a:rPr>
              <a:t>조절로 콘텐츠 확장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CSS : flex </a:t>
            </a:r>
            <a:r>
              <a:rPr lang="ko-KR" altLang="en-US" sz="1400" dirty="0" smtClean="0">
                <a:solidFill>
                  <a:schemeClr val="bg1"/>
                </a:solidFill>
              </a:rPr>
              <a:t>사용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96245" y="1416331"/>
            <a:ext cx="10819506" cy="3345450"/>
            <a:chOff x="596245" y="1416331"/>
            <a:chExt cx="10819506" cy="334545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5271155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352" y="1498193"/>
              <a:ext cx="5033223" cy="2790978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135296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3 - hover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803" y="1499171"/>
              <a:ext cx="5032800" cy="279000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6144596" y="1416331"/>
              <a:ext cx="5271155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6519369" y="4135295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3 - click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2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10549082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                    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Object to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Array, Sort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16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55626" y="1294504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859960" y="1454533"/>
            <a:ext cx="3099589" cy="1141074"/>
            <a:chOff x="6859960" y="1454533"/>
            <a:chExt cx="3099589" cy="1141074"/>
          </a:xfrm>
        </p:grpSpPr>
        <p:grpSp>
          <p:nvGrpSpPr>
            <p:cNvPr id="38" name="그룹 37"/>
            <p:cNvGrpSpPr/>
            <p:nvPr/>
          </p:nvGrpSpPr>
          <p:grpSpPr>
            <a:xfrm>
              <a:off x="6859960" y="1454533"/>
              <a:ext cx="3099589" cy="415095"/>
              <a:chOff x="6859960" y="1454533"/>
              <a:chExt cx="3099589" cy="415095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4488BF5F-F8C9-4AD5-8F0A-BFC9B411F828}"/>
                  </a:ext>
                </a:extLst>
              </p:cNvPr>
              <p:cNvCxnSpPr/>
              <p:nvPr/>
            </p:nvCxnSpPr>
            <p:spPr>
              <a:xfrm>
                <a:off x="6859960" y="1869628"/>
                <a:ext cx="3099589" cy="0"/>
              </a:xfrm>
              <a:prstGeom prst="line">
                <a:avLst/>
              </a:prstGeom>
              <a:ln w="19050">
                <a:solidFill>
                  <a:schemeClr val="bg1"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920345" y="1454533"/>
                <a:ext cx="245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forEach</a:t>
                </a:r>
                <a:r>
                  <a:rPr lang="en-US" altLang="ko-KR" b="1" dirty="0" smtClean="0">
                    <a:solidFill>
                      <a:schemeClr val="bg1"/>
                    </a:solidFill>
                  </a:rPr>
                  <a:t>, </a:t>
                </a:r>
                <a:r>
                  <a:rPr lang="en-US" altLang="ko-KR" b="1" dirty="0" err="1" smtClean="0">
                    <a:solidFill>
                      <a:schemeClr val="bg1"/>
                    </a:solidFill>
                  </a:rPr>
                  <a:t>innerHTML</a:t>
                </a:r>
                <a:endParaRPr lang="ko-KR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59960" y="1949276"/>
              <a:ext cx="30995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</a:rPr>
                <a:t>배열에 저장된 파일 경로를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r>
                <a:rPr lang="en-US" altLang="ko-KR" b="1" dirty="0" smtClean="0">
                  <a:solidFill>
                    <a:schemeClr val="bg1"/>
                  </a:solidFill>
                </a:rPr>
                <a:t>Html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에 전달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96245" y="1416332"/>
            <a:ext cx="6087881" cy="3345449"/>
            <a:chOff x="596245" y="1416332"/>
            <a:chExt cx="6087881" cy="334544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2D5687F-74BF-4ADD-A8B7-0D4E7109BEF1}"/>
                </a:ext>
              </a:extLst>
            </p:cNvPr>
            <p:cNvSpPr/>
            <p:nvPr/>
          </p:nvSpPr>
          <p:spPr>
            <a:xfrm>
              <a:off x="596245" y="1416332"/>
              <a:ext cx="6087881" cy="334544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10000"/>
              </a:schemeClr>
            </a:solidFill>
            <a:ln>
              <a:solidFill>
                <a:schemeClr val="bg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74" y="1526107"/>
              <a:ext cx="5990400" cy="29988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13C309-9102-4037-931E-6B976E68913A}"/>
                </a:ext>
              </a:extLst>
            </p:cNvPr>
            <p:cNvSpPr/>
            <p:nvPr/>
          </p:nvSpPr>
          <p:spPr>
            <a:xfrm>
              <a:off x="971018" y="4371032"/>
              <a:ext cx="1687325" cy="3077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0" tIns="0" rIns="0" bIns="0" rtlCol="0" anchor="ctr">
              <a:noAutofit/>
            </a:bodyPr>
            <a:lstStyle/>
            <a:p>
              <a:pPr algn="ctr">
                <a:lnSpc>
                  <a:spcPct val="120000"/>
                </a:lnSpc>
                <a:spcBef>
                  <a:spcPts val="1000"/>
                </a:spcBef>
              </a:pPr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PAGE 4</a:t>
              </a:r>
              <a:endPara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8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C305-6C30-4A73-B61F-DC835FDB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58" y="2973610"/>
            <a:ext cx="3241976" cy="390136"/>
          </a:xfrm>
        </p:spPr>
        <p:txBody>
          <a:bodyPr lIns="0" tIns="0" rIns="0" bIns="0"/>
          <a:lstStyle/>
          <a:p>
            <a:r>
              <a:rPr lang="en-US" altLang="ko-KR" sz="2800" dirty="0"/>
              <a:t>INDEX</a:t>
            </a:r>
            <a:endParaRPr lang="ko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17BA9-3E6A-4137-B005-5AE4286F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154" y="2207390"/>
            <a:ext cx="2559011" cy="3150414"/>
          </a:xfrm>
        </p:spPr>
        <p:txBody>
          <a:bodyPr/>
          <a:lstStyle/>
          <a:p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r>
              <a:rPr lang="ko-KR" altLang="en-US" sz="2400" dirty="0" smtClean="0"/>
              <a:t>사이트 구현</a:t>
            </a:r>
            <a:endParaRPr lang="en-US" altLang="ko-KR" sz="2400" dirty="0" smtClean="0"/>
          </a:p>
          <a:p>
            <a:r>
              <a:rPr lang="ko-KR" altLang="en-US" sz="2400" dirty="0" smtClean="0"/>
              <a:t>추가 개발 방향</a:t>
            </a:r>
            <a:endParaRPr lang="en-US" altLang="ko-KR" sz="2400" dirty="0" smtClean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5DBB43-F747-49A6-961B-BC9FD7CE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57" y="3480841"/>
            <a:ext cx="3241976" cy="301756"/>
          </a:xfrm>
        </p:spPr>
        <p:txBody>
          <a:bodyPr lIns="0" tIns="0" rIns="0" bIns="0"/>
          <a:lstStyle/>
          <a:p>
            <a:pPr algn="r"/>
            <a:r>
              <a:rPr lang="ko-KR" altLang="en-US" dirty="0" smtClean="0"/>
              <a:t>                                            </a:t>
            </a:r>
            <a:r>
              <a:rPr lang="ko-KR" altLang="en-US" b="1" dirty="0" smtClean="0"/>
              <a:t>목  차</a:t>
            </a:r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기획 의도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545" y="4270074"/>
            <a:ext cx="3029433" cy="123357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사이트 분석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개발 방향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디자인 참고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3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4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비시즌</a:t>
            </a:r>
            <a:r>
              <a:rPr lang="ko-KR" altLang="en-US" dirty="0" smtClean="0"/>
              <a:t> 또는 경기 결과가 없을 경우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 해당 페이지 접근 불가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경기 </a:t>
            </a:r>
            <a:r>
              <a:rPr lang="ko-KR" altLang="en-US" dirty="0" smtClean="0"/>
              <a:t>위주의 페이지 </a:t>
            </a:r>
            <a:r>
              <a:rPr lang="ko-KR" altLang="en-US" dirty="0" err="1" smtClean="0"/>
              <a:t>포커싱</a:t>
            </a: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94" y="3459192"/>
            <a:ext cx="4065556" cy="274698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84920" y="1526877"/>
            <a:ext cx="5175026" cy="3266371"/>
            <a:chOff x="484920" y="1526877"/>
            <a:chExt cx="5175026" cy="3266371"/>
          </a:xfrm>
        </p:grpSpPr>
        <p:sp>
          <p:nvSpPr>
            <p:cNvPr id="23" name="TextBox 22"/>
            <p:cNvSpPr txBox="1"/>
            <p:nvPr/>
          </p:nvSpPr>
          <p:spPr>
            <a:xfrm>
              <a:off x="606427" y="4146917"/>
              <a:ext cx="2755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경기 결과의 팀을 선택해 팀 소개페이지로 이동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84920" y="1526877"/>
              <a:ext cx="5175026" cy="2620040"/>
              <a:chOff x="484920" y="1526877"/>
              <a:chExt cx="5175026" cy="262004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1526877"/>
                <a:ext cx="5175026" cy="2363639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115296" y="2469044"/>
                <a:ext cx="1016736" cy="33643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endCxn id="23" idx="0"/>
              </p:cNvCxnSpPr>
              <p:nvPr/>
            </p:nvCxnSpPr>
            <p:spPr>
              <a:xfrm rot="5400000">
                <a:off x="1899751" y="2882371"/>
                <a:ext cx="1348956" cy="11801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3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5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뉴스 페이지를 메인 페이지로 </a:t>
            </a:r>
            <a:r>
              <a:rPr lang="ko-KR" altLang="en-US" dirty="0" err="1" smtClean="0"/>
              <a:t>사용중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메인 페이지가 명확하지 않음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" y="2388975"/>
            <a:ext cx="6533294" cy="3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개발 방향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6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71379" y="2702933"/>
            <a:ext cx="5244190" cy="82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83994" y="2265426"/>
            <a:ext cx="5258732" cy="438326"/>
          </a:xfrm>
        </p:spPr>
        <p:txBody>
          <a:bodyPr>
            <a:normAutofit/>
          </a:bodyPr>
          <a:lstStyle/>
          <a:p>
            <a:r>
              <a:rPr lang="ko-KR" altLang="en-US" sz="1600" b="1" dirty="0" smtClean="0"/>
              <a:t> 명확한 메인 페이지</a:t>
            </a:r>
            <a:endParaRPr lang="en-US" altLang="ko-KR" sz="1600" b="1" dirty="0" smtClean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63375" y="3284663"/>
            <a:ext cx="5252193" cy="9868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내용 개체 틀 1"/>
          <p:cNvSpPr txBox="1">
            <a:spLocks/>
          </p:cNvSpPr>
          <p:nvPr/>
        </p:nvSpPr>
        <p:spPr>
          <a:xfrm>
            <a:off x="1273326" y="285233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팀ㆍ선수</a:t>
            </a:r>
            <a:r>
              <a:rPr lang="ko-KR" altLang="en-US" sz="1600" b="1" dirty="0" smtClean="0"/>
              <a:t> 위주의 구성</a:t>
            </a:r>
          </a:p>
        </p:txBody>
      </p:sp>
      <p:sp>
        <p:nvSpPr>
          <p:cNvPr id="52" name="내용 개체 틀 1"/>
          <p:cNvSpPr txBox="1">
            <a:spLocks/>
          </p:cNvSpPr>
          <p:nvPr/>
        </p:nvSpPr>
        <p:spPr>
          <a:xfrm>
            <a:off x="1273326" y="343711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빠른 콘텐츠 노출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3875443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1"/>
          <p:cNvSpPr txBox="1">
            <a:spLocks/>
          </p:cNvSpPr>
          <p:nvPr/>
        </p:nvSpPr>
        <p:spPr>
          <a:xfrm>
            <a:off x="1283994" y="4024561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smtClean="0"/>
              <a:t> 콘텐츠 집중도 증가</a:t>
            </a:r>
            <a:endParaRPr lang="ko-KR" altLang="en-US" sz="1600" b="1" dirty="0" smtClean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4456355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디자인 참고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7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Full page 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Side Header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Hamberger</a:t>
            </a:r>
            <a:r>
              <a:rPr lang="en-US" altLang="ko-KR" dirty="0" smtClean="0"/>
              <a:t> menu &amp; </a:t>
            </a:r>
            <a:r>
              <a:rPr lang="en-US" altLang="ko-KR" dirty="0" err="1" smtClean="0"/>
              <a:t>Nav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Component Section Line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Category &amp; Page Number</a:t>
            </a:r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600423"/>
            <a:ext cx="5583521" cy="2787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77" y="3122117"/>
            <a:ext cx="4378264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구현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171" y="4218317"/>
            <a:ext cx="3029433" cy="862738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8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/>
              <a:t>사이트 구현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      </a:t>
            </a:r>
            <a:r>
              <a:rPr lang="ko-KR" altLang="en-US" sz="800" b="1" dirty="0" err="1" smtClean="0">
                <a:solidFill>
                  <a:schemeClr val="bg1"/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Color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9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96246" y="1791510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955800"/>
            <a:ext cx="6087881" cy="4330700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49091" y="1955800"/>
            <a:ext cx="1247159" cy="1510708"/>
            <a:chOff x="6849091" y="1955800"/>
            <a:chExt cx="1247159" cy="1510708"/>
          </a:xfrm>
        </p:grpSpPr>
        <p:sp>
          <p:nvSpPr>
            <p:cNvPr id="9" name="TextBox 8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bg1"/>
                  </a:solidFill>
                </a:rPr>
                <a:t>#000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261215" y="1955800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5" name="TextBox 64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#2a2929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673339" y="1952561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8" name="TextBox 67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bg1"/>
                  </a:solidFill>
                </a:rPr>
                <a:t>#414141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41414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849090" y="3463269"/>
            <a:ext cx="1247159" cy="1510708"/>
            <a:chOff x="6849091" y="1955800"/>
            <a:chExt cx="1247159" cy="1510708"/>
          </a:xfrm>
        </p:grpSpPr>
        <p:sp>
          <p:nvSpPr>
            <p:cNvPr id="71" name="TextBox 70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1600" b="1" dirty="0" err="1" smtClean="0">
                  <a:solidFill>
                    <a:schemeClr val="bg1"/>
                  </a:solidFill>
                </a:rPr>
                <a:t>fff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261213" y="3466508"/>
            <a:ext cx="1247159" cy="1510708"/>
            <a:chOff x="6849091" y="1955800"/>
            <a:chExt cx="1247159" cy="1510708"/>
          </a:xfrm>
        </p:grpSpPr>
        <p:sp>
          <p:nvSpPr>
            <p:cNvPr id="74" name="TextBox 73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#ffffff26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내용 개체 틀 7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308" y="2180295"/>
            <a:ext cx="5363323" cy="3943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08" y="2900602"/>
            <a:ext cx="1105054" cy="3715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08" y="3596307"/>
            <a:ext cx="1886213" cy="34294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63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  <a:alpha val="10000"/>
          </a:schemeClr>
        </a:solidFill>
        <a:ln>
          <a:solidFill>
            <a:schemeClr val="bg1">
              <a:alpha val="12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</TotalTime>
  <Words>412</Words>
  <Application>Microsoft Office PowerPoint</Application>
  <PresentationFormat>와이드스크린</PresentationFormat>
  <Paragraphs>155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LCK LOL Champions Korea</vt:lpstr>
      <vt:lpstr>INDEX</vt:lpstr>
      <vt:lpstr>기획 의도</vt:lpstr>
      <vt:lpstr>사이트 분석</vt:lpstr>
      <vt:lpstr>사이트 분석</vt:lpstr>
      <vt:lpstr>개발 방향</vt:lpstr>
      <vt:lpstr>디자인 참고</vt:lpstr>
      <vt:lpstr>사이트 구현</vt:lpstr>
      <vt:lpstr>Font &amp; Color</vt:lpstr>
      <vt:lpstr>구현 페이지 요소 &amp; 기술                         FullPage Scroll</vt:lpstr>
      <vt:lpstr>구현 페이지 요소 &amp; 기술                          FullPage Scroll</vt:lpstr>
      <vt:lpstr>구현 페이지 요소 &amp; 기술                            MASK TEXT</vt:lpstr>
      <vt:lpstr>구현 페이지 요소 &amp; 기술                                 Array</vt:lpstr>
      <vt:lpstr>구현 페이지 요소 &amp; 기술                             flex, Object</vt:lpstr>
      <vt:lpstr>구현 페이지 요소 &amp; 기술                             flex, Object</vt:lpstr>
      <vt:lpstr>구현 페이지 요소 &amp; 기술                      Object to Array, Sort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user</cp:lastModifiedBy>
  <cp:revision>241</cp:revision>
  <dcterms:created xsi:type="dcterms:W3CDTF">2017-09-29T06:49:54Z</dcterms:created>
  <dcterms:modified xsi:type="dcterms:W3CDTF">2023-09-21T12:47:37Z</dcterms:modified>
</cp:coreProperties>
</file>